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22"/>
  </p:notesMasterIdLst>
  <p:sldIdLst>
    <p:sldId id="256" r:id="rId2"/>
    <p:sldId id="262" r:id="rId3"/>
    <p:sldId id="258" r:id="rId4"/>
    <p:sldId id="260" r:id="rId5"/>
    <p:sldId id="264" r:id="rId6"/>
    <p:sldId id="268" r:id="rId7"/>
    <p:sldId id="269" r:id="rId8"/>
    <p:sldId id="270" r:id="rId9"/>
    <p:sldId id="265" r:id="rId10"/>
    <p:sldId id="271" r:id="rId11"/>
    <p:sldId id="272" r:id="rId12"/>
    <p:sldId id="273" r:id="rId13"/>
    <p:sldId id="266" r:id="rId14"/>
    <p:sldId id="274" r:id="rId15"/>
    <p:sldId id="275" r:id="rId16"/>
    <p:sldId id="276" r:id="rId17"/>
    <p:sldId id="277" r:id="rId18"/>
    <p:sldId id="278" r:id="rId19"/>
    <p:sldId id="267" r:id="rId20"/>
    <p:sldId id="26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70" autoAdjust="0"/>
  </p:normalViewPr>
  <p:slideViewPr>
    <p:cSldViewPr snapToGrid="0">
      <p:cViewPr varScale="1">
        <p:scale>
          <a:sx n="50" d="100"/>
          <a:sy n="50" d="100"/>
        </p:scale>
        <p:origin x="5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133F3-6C97-4B48-B419-C675B46C9E61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6BF3B-8989-46FD-894A-870495C9A1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043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AB3A824-1A51-4B26-AD58-A6D8E14F6C04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13926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46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83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03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059C3-6A89-4494-99FF-5A4D6FFD50EB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34548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54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907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75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192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D525BB-DA17-4BA0-B3C8-3AC3ABC827E6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98965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6C4C9A-3960-41CF-A4E9-2A8FB932454B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048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7/17/2018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4982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F42C81-0FE4-4768-B25C-F486286EC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寶特瓶地震儀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F942CD6-EA31-4C5C-B278-5469C4898F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自己動手做！</a:t>
            </a:r>
          </a:p>
        </p:txBody>
      </p:sp>
    </p:spTree>
    <p:extLst>
      <p:ext uri="{BB962C8B-B14F-4D97-AF65-F5344CB8AC3E}">
        <p14:creationId xmlns:p14="http://schemas.microsoft.com/office/powerpoint/2010/main" val="432021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B9BE61-1CA3-400C-8E45-7525C6C62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彈簧組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449A64-0A58-426B-AF75-7EC36A017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將迴紋針凹成下面形狀</a:t>
            </a:r>
            <a:endParaRPr lang="en-US" altLang="zh-TW" dirty="0"/>
          </a:p>
        </p:txBody>
      </p:sp>
      <p:pic>
        <p:nvPicPr>
          <p:cNvPr id="5" name="圖片 4" descr="一張含有 牆, 室內, 金屬器皿 的圖片&#10;&#10;描述是以非常高的可信度產生">
            <a:extLst>
              <a:ext uri="{FF2B5EF4-FFF2-40B4-BE49-F238E27FC236}">
                <a16:creationId xmlns:a16="http://schemas.microsoft.com/office/drawing/2014/main" id="{B39481E0-BAAD-47CB-B671-50BC3EF8B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536" b="16384"/>
          <a:stretch/>
        </p:blipFill>
        <p:spPr>
          <a:xfrm rot="5400000">
            <a:off x="-82422" y="3792887"/>
            <a:ext cx="3853543" cy="2276668"/>
          </a:xfrm>
          <a:prstGeom prst="rect">
            <a:avLst/>
          </a:prstGeom>
        </p:spPr>
      </p:pic>
      <p:pic>
        <p:nvPicPr>
          <p:cNvPr id="7" name="圖片 6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F0CD36D5-22A7-45A7-8471-7516520C06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006" b="23375"/>
          <a:stretch/>
        </p:blipFill>
        <p:spPr>
          <a:xfrm rot="5400000">
            <a:off x="2609459" y="4013709"/>
            <a:ext cx="3853543" cy="1835024"/>
          </a:xfrm>
          <a:prstGeom prst="rect">
            <a:avLst/>
          </a:prstGeom>
        </p:spPr>
      </p:pic>
      <p:pic>
        <p:nvPicPr>
          <p:cNvPr id="9" name="圖片 8" descr="一張含有 牆 的圖片&#10;&#10;描述是以非常高的可信度產生">
            <a:extLst>
              <a:ext uri="{FF2B5EF4-FFF2-40B4-BE49-F238E27FC236}">
                <a16:creationId xmlns:a16="http://schemas.microsoft.com/office/drawing/2014/main" id="{79636CC2-66D4-4A82-87B9-1C69BAC7F5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084" b="21610"/>
          <a:stretch/>
        </p:blipFill>
        <p:spPr>
          <a:xfrm rot="5400000">
            <a:off x="5400477" y="3865593"/>
            <a:ext cx="3853545" cy="2131270"/>
          </a:xfrm>
          <a:prstGeom prst="rect">
            <a:avLst/>
          </a:prstGeom>
        </p:spPr>
      </p:pic>
      <p:pic>
        <p:nvPicPr>
          <p:cNvPr id="11" name="圖片 10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0132D7DC-320C-42B6-8F52-CB7805C5A9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641" b="13053"/>
          <a:stretch/>
        </p:blipFill>
        <p:spPr>
          <a:xfrm rot="5400000">
            <a:off x="8339621" y="3860910"/>
            <a:ext cx="3853543" cy="2131271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7DF43B5F-73B9-4751-A35B-651C4D98ACC6}"/>
              </a:ext>
            </a:extLst>
          </p:cNvPr>
          <p:cNvCxnSpPr/>
          <p:nvPr/>
        </p:nvCxnSpPr>
        <p:spPr>
          <a:xfrm>
            <a:off x="1754155" y="4264090"/>
            <a:ext cx="0" cy="1026367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9B49622-415D-454B-AC50-BFFF3A40ADDC}"/>
              </a:ext>
            </a:extLst>
          </p:cNvPr>
          <p:cNvSpPr txBox="1"/>
          <p:nvPr/>
        </p:nvSpPr>
        <p:spPr>
          <a:xfrm>
            <a:off x="738492" y="3416169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將迴紋針從中間折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DD51784-8130-42C1-900E-EAF5AF835379}"/>
              </a:ext>
            </a:extLst>
          </p:cNvPr>
          <p:cNvSpPr txBox="1"/>
          <p:nvPr/>
        </p:nvSpPr>
        <p:spPr>
          <a:xfrm>
            <a:off x="4078412" y="3409846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折</a:t>
            </a:r>
            <a:r>
              <a:rPr lang="en-US" altLang="zh-TW" dirty="0"/>
              <a:t>90</a:t>
            </a:r>
            <a:r>
              <a:rPr lang="zh-TW" altLang="en-US" dirty="0"/>
              <a:t>度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F5D1CF0-78EB-49E7-8A9C-AD23599A966C}"/>
              </a:ext>
            </a:extLst>
          </p:cNvPr>
          <p:cNvSpPr txBox="1"/>
          <p:nvPr/>
        </p:nvSpPr>
        <p:spPr>
          <a:xfrm>
            <a:off x="6196170" y="3409846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將右側大片的繼續折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6A75144-692B-4DB8-972A-E26DE8C47EF5}"/>
              </a:ext>
            </a:extLst>
          </p:cNvPr>
          <p:cNvSpPr txBox="1"/>
          <p:nvPr/>
        </p:nvSpPr>
        <p:spPr>
          <a:xfrm>
            <a:off x="9943226" y="340984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完成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0FE83FE2-F0BB-4731-9DCA-C60168415A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063" t="25170" r="32639" b="41633"/>
          <a:stretch/>
        </p:blipFill>
        <p:spPr>
          <a:xfrm>
            <a:off x="9384648" y="183288"/>
            <a:ext cx="1763486" cy="2276671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1853700-28C6-4EE5-BC79-0D8A40F6D85E}"/>
              </a:ext>
            </a:extLst>
          </p:cNvPr>
          <p:cNvSpPr txBox="1"/>
          <p:nvPr/>
        </p:nvSpPr>
        <p:spPr>
          <a:xfrm>
            <a:off x="8789063" y="242540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將完成的迴紋針吸在磁鐵上</a:t>
            </a:r>
          </a:p>
        </p:txBody>
      </p:sp>
    </p:spTree>
    <p:extLst>
      <p:ext uri="{BB962C8B-B14F-4D97-AF65-F5344CB8AC3E}">
        <p14:creationId xmlns:p14="http://schemas.microsoft.com/office/powerpoint/2010/main" val="1470303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B9BE61-1CA3-400C-8E45-7525C6C62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彈簧組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449A64-0A58-426B-AF75-7EC36A017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將迴紋針凹成下面形狀</a:t>
            </a:r>
            <a:endParaRPr lang="en-US" altLang="zh-TW" dirty="0"/>
          </a:p>
        </p:txBody>
      </p:sp>
      <p:pic>
        <p:nvPicPr>
          <p:cNvPr id="5" name="圖片 4" descr="一張含有 牆, 室內, 天空 的圖片&#10;&#10;描述是以非常高的可信度產生">
            <a:extLst>
              <a:ext uri="{FF2B5EF4-FFF2-40B4-BE49-F238E27FC236}">
                <a16:creationId xmlns:a16="http://schemas.microsoft.com/office/drawing/2014/main" id="{0F007B38-6AEB-4CB2-8054-B62D581F8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139" b="25049"/>
          <a:stretch/>
        </p:blipFill>
        <p:spPr>
          <a:xfrm rot="5400000">
            <a:off x="290027" y="3947624"/>
            <a:ext cx="3991947" cy="1828801"/>
          </a:xfrm>
          <a:prstGeom prst="rect">
            <a:avLst/>
          </a:prstGeom>
        </p:spPr>
      </p:pic>
      <p:pic>
        <p:nvPicPr>
          <p:cNvPr id="7" name="圖片 6" descr="一張含有 牆, 室內, 坐 的圖片&#10;&#10;描述是以非常高的可信度產生">
            <a:extLst>
              <a:ext uri="{FF2B5EF4-FFF2-40B4-BE49-F238E27FC236}">
                <a16:creationId xmlns:a16="http://schemas.microsoft.com/office/drawing/2014/main" id="{05C61947-AE62-49D7-A312-D078A1DE8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57" b="27230"/>
          <a:stretch/>
        </p:blipFill>
        <p:spPr>
          <a:xfrm rot="5400000">
            <a:off x="3057117" y="3947626"/>
            <a:ext cx="3991947" cy="1828801"/>
          </a:xfrm>
          <a:prstGeom prst="rect">
            <a:avLst/>
          </a:prstGeom>
        </p:spPr>
      </p:pic>
      <p:pic>
        <p:nvPicPr>
          <p:cNvPr id="9" name="圖片 8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4B11E3C0-9A41-496E-8A17-B981158161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464" b="29724"/>
          <a:stretch/>
        </p:blipFill>
        <p:spPr>
          <a:xfrm rot="5400000">
            <a:off x="5824206" y="3947627"/>
            <a:ext cx="3991947" cy="1828800"/>
          </a:xfrm>
          <a:prstGeom prst="rect">
            <a:avLst/>
          </a:prstGeom>
        </p:spPr>
      </p:pic>
      <p:pic>
        <p:nvPicPr>
          <p:cNvPr id="11" name="圖片 10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CD2E38AD-D80F-4C28-BF5A-2B76AC4184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878" b="21309"/>
          <a:stretch/>
        </p:blipFill>
        <p:spPr>
          <a:xfrm rot="5400000">
            <a:off x="8591296" y="3947622"/>
            <a:ext cx="3991947" cy="1828803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17F4EEE-9861-4C58-957B-7A7B79B26BFE}"/>
              </a:ext>
            </a:extLst>
          </p:cNvPr>
          <p:cNvSpPr txBox="1"/>
          <p:nvPr/>
        </p:nvSpPr>
        <p:spPr>
          <a:xfrm>
            <a:off x="1616587" y="324433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將右側打開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A635CDB-C7EE-4ADA-BD98-C624557207E4}"/>
              </a:ext>
            </a:extLst>
          </p:cNvPr>
          <p:cNvSpPr txBox="1"/>
          <p:nvPr/>
        </p:nvSpPr>
        <p:spPr>
          <a:xfrm>
            <a:off x="4383676" y="324433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將左側打開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BF20117-3556-4967-8FDF-8FAC907DEA2E}"/>
              </a:ext>
            </a:extLst>
          </p:cNvPr>
          <p:cNvSpPr txBox="1"/>
          <p:nvPr/>
        </p:nvSpPr>
        <p:spPr>
          <a:xfrm>
            <a:off x="7035349" y="324433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調整兩側高度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2C34C20-6BDE-4BD5-81C1-F635ABBB9934}"/>
              </a:ext>
            </a:extLst>
          </p:cNvPr>
          <p:cNvSpPr txBox="1"/>
          <p:nvPr/>
        </p:nvSpPr>
        <p:spPr>
          <a:xfrm>
            <a:off x="10267739" y="32339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完成</a:t>
            </a:r>
          </a:p>
        </p:txBody>
      </p:sp>
    </p:spTree>
    <p:extLst>
      <p:ext uri="{BB962C8B-B14F-4D97-AF65-F5344CB8AC3E}">
        <p14:creationId xmlns:p14="http://schemas.microsoft.com/office/powerpoint/2010/main" val="1270053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B9BE61-1CA3-400C-8E45-7525C6C62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彈簧組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449A64-0A58-426B-AF75-7EC36A017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組裝完置入中心管內</a:t>
            </a:r>
            <a:endParaRPr lang="en-US" altLang="zh-TW" dirty="0"/>
          </a:p>
        </p:txBody>
      </p:sp>
      <p:pic>
        <p:nvPicPr>
          <p:cNvPr id="5" name="圖片 4" descr="一張含有 室內 的圖片&#10;&#10;描述是以高可信度產生">
            <a:extLst>
              <a:ext uri="{FF2B5EF4-FFF2-40B4-BE49-F238E27FC236}">
                <a16:creationId xmlns:a16="http://schemas.microsoft.com/office/drawing/2014/main" id="{12375F98-6748-4F4C-B6C7-21944497A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06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1094B0-DC7E-4F56-9A27-02B89CA2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耳機線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CC1D65-23B7-416B-A163-0C58B06F3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用斜口鉗將外層套剝除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4FDFB94-AADE-4E3B-AF33-2618EF104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661" y="1156995"/>
            <a:ext cx="7601339" cy="57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93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1094B0-DC7E-4F56-9A27-02B89CA2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耳機線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CC1D65-23B7-416B-A163-0C58B06F3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用打火機燒熔內部電線，並於冷卻前用尖嘴鉗拔除電線套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97075FB-B6F2-4317-B220-36C91E9BE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763"/>
          <a:stretch/>
        </p:blipFill>
        <p:spPr>
          <a:xfrm>
            <a:off x="861525" y="3165410"/>
            <a:ext cx="3704253" cy="3692590"/>
          </a:xfrm>
          <a:prstGeom prst="rect">
            <a:avLst/>
          </a:prstGeom>
        </p:spPr>
      </p:pic>
      <p:pic>
        <p:nvPicPr>
          <p:cNvPr id="7" name="圖片 6" descr="一張含有 室內, 桌, 個人, 剪刀 的圖片&#10;&#10;描述是以高可信度產生">
            <a:extLst>
              <a:ext uri="{FF2B5EF4-FFF2-40B4-BE49-F238E27FC236}">
                <a16:creationId xmlns:a16="http://schemas.microsoft.com/office/drawing/2014/main" id="{4618EC06-3EA0-45EA-9C1A-596933847E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322"/>
          <a:stretch/>
        </p:blipFill>
        <p:spPr>
          <a:xfrm>
            <a:off x="4887684" y="3165410"/>
            <a:ext cx="3430556" cy="369259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CB68761-B0AB-4BAC-BA3A-D10E056273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858"/>
          <a:stretch/>
        </p:blipFill>
        <p:spPr>
          <a:xfrm>
            <a:off x="8640146" y="3165410"/>
            <a:ext cx="3551854" cy="369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46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1094B0-DC7E-4F56-9A27-02B89CA2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耳機線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CC1D65-23B7-416B-A163-0C58B06F3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以三用電表測得黑色為 </a:t>
            </a:r>
            <a:r>
              <a:rPr lang="en-US" altLang="zh-TW" dirty="0"/>
              <a:t>GND</a:t>
            </a:r>
            <a:r>
              <a:rPr lang="zh-TW" altLang="en-US" dirty="0"/>
              <a:t>，紅色為</a:t>
            </a:r>
            <a:r>
              <a:rPr lang="en-US" altLang="zh-TW" dirty="0"/>
              <a:t>MIC</a:t>
            </a:r>
          </a:p>
        </p:txBody>
      </p:sp>
      <p:pic>
        <p:nvPicPr>
          <p:cNvPr id="5" name="圖片 4" descr="一張含有 個人 的圖片&#10;&#10;描述是以非常高的可信度產生">
            <a:extLst>
              <a:ext uri="{FF2B5EF4-FFF2-40B4-BE49-F238E27FC236}">
                <a16:creationId xmlns:a16="http://schemas.microsoft.com/office/drawing/2014/main" id="{8462BF2D-3ECE-410D-85A6-163E2CAD7E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30" t="34694" r="37931" b="30083"/>
          <a:stretch/>
        </p:blipFill>
        <p:spPr>
          <a:xfrm>
            <a:off x="7297194" y="3048001"/>
            <a:ext cx="4894806" cy="3809999"/>
          </a:xfrm>
          <a:prstGeom prst="rect">
            <a:avLst/>
          </a:prstGeom>
        </p:spPr>
      </p:pic>
      <p:pic>
        <p:nvPicPr>
          <p:cNvPr id="8" name="圖片 7" descr="一張含有 物件 的圖片&#10;&#10;描述是以高可信度產生">
            <a:extLst>
              <a:ext uri="{FF2B5EF4-FFF2-40B4-BE49-F238E27FC236}">
                <a16:creationId xmlns:a16="http://schemas.microsoft.com/office/drawing/2014/main" id="{9D735FEA-8928-4374-AE89-0DAF155D14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615"/>
          <a:stretch/>
        </p:blipFill>
        <p:spPr>
          <a:xfrm>
            <a:off x="1210719" y="3688359"/>
            <a:ext cx="6086475" cy="252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11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1094B0-DC7E-4F56-9A27-02B89CA2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耳機線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CC1D65-23B7-416B-A163-0C58B06F3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用打火機燒除漆包線之外層漆</a:t>
            </a:r>
            <a:endParaRPr lang="en-US" altLang="zh-TW" dirty="0"/>
          </a:p>
        </p:txBody>
      </p:sp>
      <p:pic>
        <p:nvPicPr>
          <p:cNvPr id="5" name="圖片 4" descr="一張含有 個人, 室內, 桌 的圖片&#10;&#10;描述是以非常高的可信度產生">
            <a:extLst>
              <a:ext uri="{FF2B5EF4-FFF2-40B4-BE49-F238E27FC236}">
                <a16:creationId xmlns:a16="http://schemas.microsoft.com/office/drawing/2014/main" id="{84F08DDC-5211-4079-9339-AA58C203A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62" t="1" b="26146"/>
          <a:stretch/>
        </p:blipFill>
        <p:spPr>
          <a:xfrm>
            <a:off x="5477069" y="2799183"/>
            <a:ext cx="6714931" cy="405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52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1094B0-DC7E-4F56-9A27-02B89CA2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耳機線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CC1D65-23B7-416B-A163-0C58B06F3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 </a:t>
            </a:r>
            <a:r>
              <a:rPr lang="en-US" altLang="zh-TW" dirty="0"/>
              <a:t>2kΩ</a:t>
            </a:r>
            <a:r>
              <a:rPr lang="zh-TW" altLang="en-US" dirty="0"/>
              <a:t> 電阻纏繞於漆包線之一端</a:t>
            </a:r>
            <a:endParaRPr lang="en-US" altLang="zh-TW" dirty="0"/>
          </a:p>
          <a:p>
            <a:r>
              <a:rPr lang="zh-TW" altLang="en-US" dirty="0"/>
              <a:t>必須使用 </a:t>
            </a:r>
            <a:r>
              <a:rPr lang="en-US" altLang="zh-TW" dirty="0"/>
              <a:t>&gt;1kΩ </a:t>
            </a:r>
            <a:r>
              <a:rPr lang="zh-TW" altLang="en-US" dirty="0"/>
              <a:t>電阻讓手機辨識為麥克風</a:t>
            </a:r>
            <a:endParaRPr lang="en-US" altLang="zh-TW" dirty="0"/>
          </a:p>
        </p:txBody>
      </p:sp>
      <p:pic>
        <p:nvPicPr>
          <p:cNvPr id="5" name="圖片 4" descr="一張含有 水, 室外 的圖片&#10;&#10;描述是以非常高的可信度產生">
            <a:extLst>
              <a:ext uri="{FF2B5EF4-FFF2-40B4-BE49-F238E27FC236}">
                <a16:creationId xmlns:a16="http://schemas.microsoft.com/office/drawing/2014/main" id="{E508F3E6-84A8-4C4A-AD6D-496F4DFC8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30422" r="11821" b="38829"/>
          <a:stretch/>
        </p:blipFill>
        <p:spPr>
          <a:xfrm>
            <a:off x="6494106" y="825084"/>
            <a:ext cx="5697894" cy="2649149"/>
          </a:xfrm>
          <a:prstGeom prst="rect">
            <a:avLst/>
          </a:prstGeom>
        </p:spPr>
      </p:pic>
      <p:pic>
        <p:nvPicPr>
          <p:cNvPr id="10" name="圖片 9" descr="一張含有 螢幕擷取畫面, 監視器, 電子用品, 牆 的圖片&#10;&#10;描述是以非常高的可信度產生">
            <a:extLst>
              <a:ext uri="{FF2B5EF4-FFF2-40B4-BE49-F238E27FC236}">
                <a16:creationId xmlns:a16="http://schemas.microsoft.com/office/drawing/2014/main" id="{7A585A44-2636-4515-B1AB-398E99FF9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106" y="3474233"/>
            <a:ext cx="5697894" cy="338376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80999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1094B0-DC7E-4F56-9A27-02B89CA2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耳機線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CC1D65-23B7-416B-A163-0C58B06F3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用測試夾連接耳機線與地震儀</a:t>
            </a:r>
          </a:p>
        </p:txBody>
      </p:sp>
      <p:pic>
        <p:nvPicPr>
          <p:cNvPr id="7" name="圖片 6" descr="一張含有 桌, 室內, 剪刀 的圖片&#10;&#10;描述是以高可信度產生">
            <a:extLst>
              <a:ext uri="{FF2B5EF4-FFF2-40B4-BE49-F238E27FC236}">
                <a16:creationId xmlns:a16="http://schemas.microsoft.com/office/drawing/2014/main" id="{805B04A4-2555-435B-8DCC-B7E984465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3" y="7257"/>
            <a:ext cx="5138057" cy="685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88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13AA89-A16E-4EE6-B5BE-E296BB5D7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262" y="685800"/>
            <a:ext cx="9601200" cy="1485900"/>
          </a:xfrm>
        </p:spPr>
        <p:txBody>
          <a:bodyPr/>
          <a:lstStyle/>
          <a:p>
            <a:r>
              <a:rPr lang="zh-TW" altLang="en-US" dirty="0"/>
              <a:t>示波器軟體</a:t>
            </a:r>
          </a:p>
        </p:txBody>
      </p:sp>
      <p:pic>
        <p:nvPicPr>
          <p:cNvPr id="6" name="Screenshot_20170522-121914.png" descr="Screenshot_20170522-121914.png">
            <a:extLst>
              <a:ext uri="{FF2B5EF4-FFF2-40B4-BE49-F238E27FC236}">
                <a16:creationId xmlns:a16="http://schemas.microsoft.com/office/drawing/2014/main" id="{09A85145-A609-4B37-8DD8-BE0708140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rcRect t="3252" b="8174"/>
          <a:stretch>
            <a:fillRect/>
          </a:stretch>
        </p:blipFill>
        <p:spPr>
          <a:xfrm>
            <a:off x="2291718" y="1967740"/>
            <a:ext cx="2670123" cy="420445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9907EA8-7BE3-49AC-9BA0-6C9D674C26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60" y="1967740"/>
            <a:ext cx="2365006" cy="4204457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AA79DCFE-F0D0-4B68-BF3B-DF66DDE3A509}"/>
              </a:ext>
            </a:extLst>
          </p:cNvPr>
          <p:cNvSpPr txBox="1"/>
          <p:nvPr/>
        </p:nvSpPr>
        <p:spPr>
          <a:xfrm>
            <a:off x="7631039" y="1526796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/>
              <a:t>SignalScope</a:t>
            </a:r>
            <a:r>
              <a:rPr lang="en-US" altLang="zh-TW" dirty="0"/>
              <a:t> X</a:t>
            </a:r>
            <a:endParaRPr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5DDC4DA-6BEE-4BE5-BC71-8BDF4D6D1454}"/>
              </a:ext>
            </a:extLst>
          </p:cNvPr>
          <p:cNvSpPr txBox="1"/>
          <p:nvPr/>
        </p:nvSpPr>
        <p:spPr>
          <a:xfrm>
            <a:off x="2583063" y="1526796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Sound Oscilloscope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579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7EC2D1-44C8-4744-B05D-17B2E7972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寶特瓶地震儀</a:t>
            </a:r>
          </a:p>
        </p:txBody>
      </p:sp>
      <p:pic>
        <p:nvPicPr>
          <p:cNvPr id="12" name="內容版面配置區 11">
            <a:extLst>
              <a:ext uri="{FF2B5EF4-FFF2-40B4-BE49-F238E27FC236}">
                <a16:creationId xmlns:a16="http://schemas.microsoft.com/office/drawing/2014/main" id="{2751C0ED-1FF3-4514-A2FC-7DC57A598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59398"/>
            <a:ext cx="4902669" cy="653920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8435C0C-1910-4449-8050-DD6673CE0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691174"/>
            <a:ext cx="4030824" cy="4030824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D541481E-F790-45D4-8866-914497051C20}"/>
              </a:ext>
            </a:extLst>
          </p:cNvPr>
          <p:cNvSpPr txBox="1"/>
          <p:nvPr/>
        </p:nvSpPr>
        <p:spPr>
          <a:xfrm>
            <a:off x="2402319" y="5892281"/>
            <a:ext cx="1969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/>
              <a:t>Wordpress</a:t>
            </a:r>
            <a:r>
              <a:rPr lang="en-US" altLang="zh-TW" dirty="0"/>
              <a:t> </a:t>
            </a:r>
            <a:r>
              <a:rPr lang="zh-TW" altLang="en-US" dirty="0"/>
              <a:t>網頁版</a:t>
            </a:r>
          </a:p>
        </p:txBody>
      </p:sp>
    </p:spTree>
    <p:extLst>
      <p:ext uri="{BB962C8B-B14F-4D97-AF65-F5344CB8AC3E}">
        <p14:creationId xmlns:p14="http://schemas.microsoft.com/office/powerpoint/2010/main" val="1093718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6C8540-1710-433D-A294-C4B49D9CD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問題與討論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FCA8F7-13B6-44A2-A7C9-B3A3A1D4E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自然頻率：彈簧長度</a:t>
            </a:r>
            <a:endParaRPr lang="en-US" altLang="zh-TW" dirty="0"/>
          </a:p>
          <a:p>
            <a:r>
              <a:rPr lang="zh-TW" altLang="en-US" dirty="0"/>
              <a:t>改變阻尼：空氣、水、油</a:t>
            </a:r>
            <a:endParaRPr lang="en-US" altLang="zh-TW" dirty="0"/>
          </a:p>
          <a:p>
            <a:r>
              <a:rPr lang="zh-TW" altLang="en-US" dirty="0"/>
              <a:t>訊號增強的方法：線圈數、</a:t>
            </a:r>
            <a:r>
              <a:rPr lang="zh-TW" altLang="en-US"/>
              <a:t>前級放大器 </a:t>
            </a:r>
            <a:endParaRPr lang="en-US" altLang="zh-TW" dirty="0"/>
          </a:p>
          <a:p>
            <a:r>
              <a:rPr lang="zh-TW" altLang="en-US" dirty="0"/>
              <a:t>取樣率：最高頻</a:t>
            </a:r>
            <a:endParaRPr lang="en-US" altLang="zh-TW" dirty="0"/>
          </a:p>
          <a:p>
            <a:r>
              <a:rPr lang="zh-TW" altLang="en-US" dirty="0"/>
              <a:t>取樣長度：最低頻</a:t>
            </a:r>
            <a:endParaRPr lang="en-US" altLang="zh-TW" dirty="0"/>
          </a:p>
          <a:p>
            <a:r>
              <a:rPr lang="zh-TW" altLang="en-US" dirty="0"/>
              <a:t>訊號解析度：</a:t>
            </a:r>
            <a:r>
              <a:rPr lang="en-US" altLang="zh-TW" dirty="0"/>
              <a:t>10bit</a:t>
            </a:r>
            <a:r>
              <a:rPr lang="zh-TW" altLang="en-US" dirty="0"/>
              <a:t>、</a:t>
            </a:r>
            <a:r>
              <a:rPr lang="en-US" altLang="zh-TW" dirty="0"/>
              <a:t>12bit</a:t>
            </a:r>
            <a:r>
              <a:rPr lang="zh-TW" altLang="en-US" dirty="0"/>
              <a:t>、</a:t>
            </a:r>
            <a:r>
              <a:rPr lang="en-US" altLang="zh-TW" dirty="0"/>
              <a:t>16bit</a:t>
            </a:r>
            <a:r>
              <a:rPr lang="zh-TW" altLang="en-US" dirty="0"/>
              <a:t>、</a:t>
            </a:r>
            <a:r>
              <a:rPr lang="en-US" altLang="zh-TW" dirty="0"/>
              <a:t>24bit</a:t>
            </a:r>
          </a:p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33527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A204626-2220-4678-A939-FD94EA7B5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AAABDA7-E57E-47F5-9544-D07836F4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958837" cy="1485900"/>
          </a:xfrm>
        </p:spPr>
        <p:txBody>
          <a:bodyPr>
            <a:normAutofit/>
          </a:bodyPr>
          <a:lstStyle/>
          <a:p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需要的材料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7E7B790-1725-4C04-9F53-AB4E7B346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43" y="2286000"/>
            <a:ext cx="5958837" cy="3581400"/>
          </a:xfrm>
        </p:spPr>
        <p:txBody>
          <a:bodyPr>
            <a:normAutofit/>
          </a:bodyPr>
          <a:lstStyle/>
          <a:p>
            <a:pPr lvl="0"/>
            <a:r>
              <a:rPr lang="zh-TW" dirty="0"/>
              <a:t>保特瓶 </a:t>
            </a:r>
            <a:r>
              <a:rPr lang="en-US" dirty="0"/>
              <a:t>x1</a:t>
            </a:r>
          </a:p>
          <a:p>
            <a:pPr lvl="0"/>
            <a:r>
              <a:rPr lang="zh-TW" dirty="0"/>
              <a:t>透明文件夾 </a:t>
            </a:r>
            <a:r>
              <a:rPr lang="en-US" dirty="0"/>
              <a:t>x 0.5</a:t>
            </a:r>
          </a:p>
          <a:p>
            <a:pPr lvl="0"/>
            <a:r>
              <a:rPr lang="zh-TW" dirty="0"/>
              <a:t>漆包線</a:t>
            </a:r>
            <a:r>
              <a:rPr lang="en-US" altLang="zh-TW" dirty="0"/>
              <a:t>(AWG 24) </a:t>
            </a:r>
            <a:r>
              <a:rPr lang="en-US" dirty="0"/>
              <a:t>5m x1, 2m x1</a:t>
            </a:r>
          </a:p>
          <a:p>
            <a:pPr lvl="0"/>
            <a:r>
              <a:rPr lang="zh-TW" altLang="en-US" dirty="0"/>
              <a:t>圓柱形</a:t>
            </a:r>
            <a:r>
              <a:rPr lang="zh-TW" dirty="0"/>
              <a:t>強力磁鐵</a:t>
            </a:r>
            <a:r>
              <a:rPr lang="en-US" altLang="zh-TW" dirty="0"/>
              <a:t>(12x10mm)</a:t>
            </a:r>
            <a:r>
              <a:rPr lang="zh-TW" dirty="0"/>
              <a:t> </a:t>
            </a:r>
            <a:r>
              <a:rPr lang="en-US" dirty="0"/>
              <a:t>x1</a:t>
            </a:r>
          </a:p>
          <a:p>
            <a:pPr lvl="0"/>
            <a:r>
              <a:rPr lang="zh-TW" dirty="0"/>
              <a:t>迴紋針 </a:t>
            </a:r>
            <a:r>
              <a:rPr lang="en-US" dirty="0"/>
              <a:t>x2</a:t>
            </a:r>
          </a:p>
          <a:p>
            <a:pPr lvl="0"/>
            <a:r>
              <a:rPr lang="en-US" dirty="0"/>
              <a:t>2KΩ </a:t>
            </a:r>
            <a:r>
              <a:rPr lang="zh-TW" dirty="0"/>
              <a:t>電阻 </a:t>
            </a:r>
            <a:r>
              <a:rPr lang="en-US" dirty="0"/>
              <a:t>x1</a:t>
            </a:r>
          </a:p>
          <a:p>
            <a:pPr lvl="0"/>
            <a:r>
              <a:rPr lang="zh-TW" altLang="en-US" dirty="0"/>
              <a:t>測試夾 </a:t>
            </a:r>
            <a:r>
              <a:rPr lang="en-US" altLang="zh-TW" dirty="0"/>
              <a:t>x2</a:t>
            </a:r>
            <a:endParaRPr lang="en-US" dirty="0"/>
          </a:p>
          <a:p>
            <a:pPr lvl="0"/>
            <a:r>
              <a:rPr lang="en-US" dirty="0"/>
              <a:t>3.5mm </a:t>
            </a:r>
            <a:r>
              <a:rPr lang="zh-TW" dirty="0"/>
              <a:t>四極頭音源線 </a:t>
            </a:r>
            <a:r>
              <a:rPr lang="en-US" dirty="0"/>
              <a:t>x0.5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97D8A6-1C5A-42B6-AE78-F3D0F9BDF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Graphic 12" descr="購物車">
            <a:extLst>
              <a:ext uri="{FF2B5EF4-FFF2-40B4-BE49-F238E27FC236}">
                <a16:creationId xmlns:a16="http://schemas.microsoft.com/office/drawing/2014/main" id="{4CE29EF2-5F16-4A15-8861-E4F901AFE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2340" y="1778834"/>
            <a:ext cx="3299579" cy="329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77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A204626-2220-4678-A939-FD94EA7B5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AAABDA7-E57E-47F5-9544-D07836F4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958837" cy="14859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需要的工具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7E7B790-1725-4C04-9F53-AB4E7B346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43" y="2285999"/>
            <a:ext cx="5958837" cy="4223857"/>
          </a:xfrm>
        </p:spPr>
        <p:txBody>
          <a:bodyPr>
            <a:normAutofit/>
          </a:bodyPr>
          <a:lstStyle/>
          <a:p>
            <a:pPr lvl="0"/>
            <a:r>
              <a:rPr lang="zh-TW" altLang="zh-TW" dirty="0"/>
              <a:t>剪刀</a:t>
            </a:r>
            <a:r>
              <a:rPr lang="en-US" altLang="zh-TW" dirty="0"/>
              <a:t>/</a:t>
            </a:r>
            <a:r>
              <a:rPr lang="zh-TW" altLang="zh-TW" dirty="0"/>
              <a:t>美工刀</a:t>
            </a:r>
            <a:endParaRPr lang="en-US" altLang="zh-TW" dirty="0"/>
          </a:p>
          <a:p>
            <a:pPr lvl="0"/>
            <a:r>
              <a:rPr lang="zh-TW" altLang="zh-TW" dirty="0"/>
              <a:t>膠帶</a:t>
            </a:r>
            <a:endParaRPr lang="en-US" altLang="zh-TW" dirty="0"/>
          </a:p>
          <a:p>
            <a:pPr lvl="0"/>
            <a:r>
              <a:rPr lang="zh-TW" altLang="zh-TW" dirty="0"/>
              <a:t>尖嘴鉗</a:t>
            </a:r>
            <a:endParaRPr lang="en-US" altLang="zh-TW" dirty="0"/>
          </a:p>
          <a:p>
            <a:pPr lvl="0"/>
            <a:r>
              <a:rPr lang="zh-TW" altLang="en-US" dirty="0"/>
              <a:t>斜口鉗</a:t>
            </a:r>
            <a:endParaRPr lang="en-US" altLang="zh-TW" dirty="0"/>
          </a:p>
          <a:p>
            <a:pPr lvl="0"/>
            <a:r>
              <a:rPr lang="zh-TW" altLang="en-US" dirty="0"/>
              <a:t>螺絲起子</a:t>
            </a:r>
            <a:r>
              <a:rPr lang="en-US" altLang="zh-TW" dirty="0"/>
              <a:t>/</a:t>
            </a:r>
            <a:r>
              <a:rPr lang="zh-TW" altLang="en-US" dirty="0"/>
              <a:t>筷子</a:t>
            </a:r>
            <a:endParaRPr lang="en-US" altLang="zh-TW" dirty="0"/>
          </a:p>
          <a:p>
            <a:pPr lvl="0"/>
            <a:r>
              <a:rPr lang="zh-TW" altLang="zh-TW" dirty="0"/>
              <a:t>打火機</a:t>
            </a:r>
            <a:endParaRPr lang="en-US" altLang="zh-TW" dirty="0"/>
          </a:p>
          <a:p>
            <a:r>
              <a:rPr lang="zh-TW" altLang="en-US" dirty="0"/>
              <a:t>三用電表</a:t>
            </a:r>
            <a:endParaRPr lang="en-US" altLang="zh-TW" dirty="0"/>
          </a:p>
          <a:p>
            <a:pPr lvl="0"/>
            <a:r>
              <a:rPr lang="zh-TW" altLang="en-US" dirty="0"/>
              <a:t>手機或平板</a:t>
            </a:r>
            <a:endParaRPr lang="en-US" altLang="zh-TW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97D8A6-1C5A-42B6-AE78-F3D0F9BDF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Graphic 12" descr="工具">
            <a:extLst>
              <a:ext uri="{FF2B5EF4-FFF2-40B4-BE49-F238E27FC236}">
                <a16:creationId xmlns:a16="http://schemas.microsoft.com/office/drawing/2014/main" id="{4CE29EF2-5F16-4A15-8861-E4F901AFE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2340" y="1778834"/>
            <a:ext cx="3299579" cy="329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1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8C100A-B9A4-4276-99F5-4CE502ED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中心管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DA49DB-4F23-4702-B99F-FAC27B504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/>
          <a:lstStyle/>
          <a:p>
            <a:r>
              <a:rPr lang="zh-TW" altLang="en-US" dirty="0"/>
              <a:t>切開透明文件夾，兩個人可以共用</a:t>
            </a: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 descr="一張含有 室內, 坐 的圖片&#10;&#10;描述是以非常高的可信度產生">
            <a:extLst>
              <a:ext uri="{FF2B5EF4-FFF2-40B4-BE49-F238E27FC236}">
                <a16:creationId xmlns:a16="http://schemas.microsoft.com/office/drawing/2014/main" id="{32FB0888-32B6-4B82-A0D2-CA2A06B7E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797" y="2239348"/>
            <a:ext cx="6158203" cy="46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14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8C100A-B9A4-4276-99F5-4CE502ED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中心管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DA49DB-4F23-4702-B99F-FAC27B504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/>
          <a:lstStyle/>
          <a:p>
            <a:r>
              <a:rPr lang="zh-TW" altLang="en-US" dirty="0"/>
              <a:t>捆成柱狀，要比瓶口略小，預留給線圈通過</a:t>
            </a: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 descr="一張含有 室內, 桌, 電腦, 坐 的圖片&#10;&#10;描述是以非常高的可信度產生">
            <a:extLst>
              <a:ext uri="{FF2B5EF4-FFF2-40B4-BE49-F238E27FC236}">
                <a16:creationId xmlns:a16="http://schemas.microsoft.com/office/drawing/2014/main" id="{60129643-8F1E-40F4-9671-0DC68D95D6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83"/>
          <a:stretch/>
        </p:blipFill>
        <p:spPr>
          <a:xfrm>
            <a:off x="6382139" y="3044535"/>
            <a:ext cx="5809861" cy="381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51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8C100A-B9A4-4276-99F5-4CE502ED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中心管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DA49DB-4F23-4702-B99F-FAC27B504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/>
          <a:lstStyle/>
          <a:p>
            <a:r>
              <a:rPr lang="zh-TW" altLang="en-US" dirty="0"/>
              <a:t>用</a:t>
            </a:r>
            <a:r>
              <a:rPr lang="en-US" altLang="zh-TW" dirty="0"/>
              <a:t>5m</a:t>
            </a:r>
            <a:r>
              <a:rPr lang="zh-TW" altLang="en-US" dirty="0"/>
              <a:t>漆包線纏繞在</a:t>
            </a:r>
            <a:r>
              <a:rPr lang="en-US" altLang="zh-TW" dirty="0"/>
              <a:t>1/3</a:t>
            </a:r>
            <a:r>
              <a:rPr lang="zh-TW" altLang="en-US" dirty="0"/>
              <a:t>的位置，至少</a:t>
            </a:r>
            <a:r>
              <a:rPr lang="en-US" altLang="zh-TW" dirty="0"/>
              <a:t>60</a:t>
            </a:r>
            <a:r>
              <a:rPr lang="zh-TW" altLang="en-US" dirty="0"/>
              <a:t>圈，並預留出瓶口長度</a:t>
            </a: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 descr="一張含有 個人, 牆, 室內, 男人 的圖片&#10;&#10;描述是以非常高的可信度產生">
            <a:extLst>
              <a:ext uri="{FF2B5EF4-FFF2-40B4-BE49-F238E27FC236}">
                <a16:creationId xmlns:a16="http://schemas.microsoft.com/office/drawing/2014/main" id="{B6C45DCA-F074-40F8-A240-7B1974F88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3036216"/>
            <a:ext cx="5091403" cy="3821784"/>
          </a:xfrm>
          <a:prstGeom prst="rect">
            <a:avLst/>
          </a:prstGeom>
        </p:spPr>
      </p:pic>
      <p:pic>
        <p:nvPicPr>
          <p:cNvPr id="7" name="圖片 6" descr="一張含有 室內 的圖片&#10;&#10;描述是以非常高的可信度產生">
            <a:extLst>
              <a:ext uri="{FF2B5EF4-FFF2-40B4-BE49-F238E27FC236}">
                <a16:creationId xmlns:a16="http://schemas.microsoft.com/office/drawing/2014/main" id="{1C314CF8-B77F-4626-BDC0-E6DAAD3E8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596" y="3039446"/>
            <a:ext cx="5091404" cy="3818554"/>
          </a:xfrm>
          <a:prstGeom prst="rect">
            <a:avLst/>
          </a:prstGeom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99578C3B-97CD-4E16-9E8A-DA5D6ABEA4B5}"/>
              </a:ext>
            </a:extLst>
          </p:cNvPr>
          <p:cNvCxnSpPr/>
          <p:nvPr/>
        </p:nvCxnSpPr>
        <p:spPr>
          <a:xfrm>
            <a:off x="4428675" y="4277101"/>
            <a:ext cx="0" cy="5971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C8FED9D-9858-48E9-B89E-85184C9FFBD0}"/>
              </a:ext>
            </a:extLst>
          </p:cNvPr>
          <p:cNvSpPr txBox="1"/>
          <p:nvPr/>
        </p:nvSpPr>
        <p:spPr>
          <a:xfrm>
            <a:off x="2442350" y="3892034"/>
            <a:ext cx="4020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1/3</a:t>
            </a:r>
            <a:r>
              <a:rPr lang="zh-TW" altLang="en-US" dirty="0"/>
              <a:t>的位置用膠帶將漆包線黏貼至管上</a:t>
            </a:r>
          </a:p>
        </p:txBody>
      </p:sp>
    </p:spTree>
    <p:extLst>
      <p:ext uri="{BB962C8B-B14F-4D97-AF65-F5344CB8AC3E}">
        <p14:creationId xmlns:p14="http://schemas.microsoft.com/office/powerpoint/2010/main" val="2674947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8C100A-B9A4-4276-99F5-4CE502ED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中心管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DA49DB-4F23-4702-B99F-FAC27B504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/>
          <a:lstStyle/>
          <a:p>
            <a:r>
              <a:rPr lang="zh-TW" altLang="en-US" dirty="0"/>
              <a:t>將中心管置入瓶內，確保漆包線夠長</a:t>
            </a:r>
          </a:p>
        </p:txBody>
      </p:sp>
      <p:pic>
        <p:nvPicPr>
          <p:cNvPr id="10" name="圖片 9" descr="一張含有 室內, 桌, 牆, 玻璃 的圖片&#10;&#10;描述是以非常高的可信度產生">
            <a:extLst>
              <a:ext uri="{FF2B5EF4-FFF2-40B4-BE49-F238E27FC236}">
                <a16:creationId xmlns:a16="http://schemas.microsoft.com/office/drawing/2014/main" id="{1218D7D4-3186-4072-AD2E-E13857B05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8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B9BE61-1CA3-400C-8E45-7525C6C62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彈簧組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449A64-0A58-426B-AF75-7EC36A017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用</a:t>
            </a:r>
            <a:r>
              <a:rPr lang="en-US" altLang="zh-TW" dirty="0"/>
              <a:t>2m</a:t>
            </a:r>
            <a:r>
              <a:rPr lang="zh-TW" altLang="en-US" dirty="0"/>
              <a:t>漆包線纏繞螺絲起子做成彈簧，約</a:t>
            </a:r>
            <a:r>
              <a:rPr lang="en-US" altLang="zh-TW" dirty="0"/>
              <a:t>100</a:t>
            </a:r>
            <a:r>
              <a:rPr lang="zh-TW" altLang="en-US" dirty="0"/>
              <a:t>圈</a:t>
            </a:r>
            <a:endParaRPr lang="en-US" altLang="zh-TW" dirty="0"/>
          </a:p>
        </p:txBody>
      </p:sp>
      <p:pic>
        <p:nvPicPr>
          <p:cNvPr id="5" name="圖片 4" descr="一張含有 室內 的圖片&#10;&#10;描述是以高可信度產生">
            <a:extLst>
              <a:ext uri="{FF2B5EF4-FFF2-40B4-BE49-F238E27FC236}">
                <a16:creationId xmlns:a16="http://schemas.microsoft.com/office/drawing/2014/main" id="{50EF1E2A-0DF6-4FA0-AFCE-14C440781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259" y="1101012"/>
            <a:ext cx="4317741" cy="5756988"/>
          </a:xfrm>
          <a:prstGeom prst="rect">
            <a:avLst/>
          </a:prstGeom>
        </p:spPr>
      </p:pic>
      <p:pic>
        <p:nvPicPr>
          <p:cNvPr id="7" name="圖片 6" descr="一張含有 動物 的圖片&#10;&#10;描述是以高可信度產生">
            <a:extLst>
              <a:ext uri="{FF2B5EF4-FFF2-40B4-BE49-F238E27FC236}">
                <a16:creationId xmlns:a16="http://schemas.microsoft.com/office/drawing/2014/main" id="{7F0A29BF-B888-4788-A011-7CE3320263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542" b="44269"/>
          <a:stretch/>
        </p:blipFill>
        <p:spPr>
          <a:xfrm>
            <a:off x="1366935" y="4076700"/>
            <a:ext cx="5977812" cy="139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04925"/>
      </p:ext>
    </p:extLst>
  </p:cSld>
  <p:clrMapOvr>
    <a:masterClrMapping/>
  </p:clrMapOvr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366</Words>
  <Application>Microsoft Office PowerPoint</Application>
  <PresentationFormat>寬螢幕</PresentationFormat>
  <Paragraphs>71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微軟正黑體</vt:lpstr>
      <vt:lpstr>新細明體</vt:lpstr>
      <vt:lpstr>標楷體</vt:lpstr>
      <vt:lpstr>Calibri</vt:lpstr>
      <vt:lpstr>Franklin Gothic Book</vt:lpstr>
      <vt:lpstr>裁剪</vt:lpstr>
      <vt:lpstr>寶特瓶地震儀</vt:lpstr>
      <vt:lpstr>寶特瓶地震儀</vt:lpstr>
      <vt:lpstr>需要的材料</vt:lpstr>
      <vt:lpstr>需要的工具</vt:lpstr>
      <vt:lpstr>中心管</vt:lpstr>
      <vt:lpstr>中心管</vt:lpstr>
      <vt:lpstr>中心管</vt:lpstr>
      <vt:lpstr>中心管</vt:lpstr>
      <vt:lpstr>彈簧組</vt:lpstr>
      <vt:lpstr>彈簧組</vt:lpstr>
      <vt:lpstr>彈簧組</vt:lpstr>
      <vt:lpstr>彈簧組</vt:lpstr>
      <vt:lpstr>耳機線</vt:lpstr>
      <vt:lpstr>耳機線</vt:lpstr>
      <vt:lpstr>耳機線</vt:lpstr>
      <vt:lpstr>耳機線</vt:lpstr>
      <vt:lpstr>耳機線</vt:lpstr>
      <vt:lpstr>耳機線</vt:lpstr>
      <vt:lpstr>示波器軟體</vt:lpstr>
      <vt:lpstr>問題與討論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寶特瓶地震儀</dc:title>
  <dc:creator>Jimmy Huang</dc:creator>
  <cp:lastModifiedBy>Jimmy Huang</cp:lastModifiedBy>
  <cp:revision>28</cp:revision>
  <dcterms:created xsi:type="dcterms:W3CDTF">2018-07-16T15:30:48Z</dcterms:created>
  <dcterms:modified xsi:type="dcterms:W3CDTF">2018-07-17T06:45:29Z</dcterms:modified>
</cp:coreProperties>
</file>